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wmf" ContentType="image/x-wmf"/>
  <Override PartName="/ppt/media/image2.png" ContentType="image/png"/>
  <Override PartName="/ppt/media/image1.png" ContentType="image/png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Clique para editar o formato de notas</a:t>
            </a:r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pt-BR"/>
              <a:t>&lt;cabeçalho&gt;</a:t>
            </a:r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pt-BR"/>
              <a:t>&lt;data/hora&gt;</a:t>
            </a:r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pt-BR"/>
              <a:t>&lt;rodapé&gt;</a:t>
            </a:r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3CB904FF-CA6F-4F16-AB91-C3E432A7D634}" type="slidenum">
              <a:rPr lang="pt-BR"/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4281480" y="10155240"/>
            <a:ext cx="3275640" cy="535320"/>
          </a:xfrm>
          <a:prstGeom prst="rect">
            <a:avLst/>
          </a:prstGeom>
        </p:spPr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7280" cy="48106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  <p:sp>
        <p:nvSpPr>
          <p:cNvPr id="78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</p:spPr>
        <p:txBody>
          <a:bodyPr anchor="b" bIns="0" lIns="0" rIns="0" tIns="0"/>
          <a:p>
            <a:pPr algn="r">
              <a:lnSpc>
                <a:spcPct val="100000"/>
              </a:lnSpc>
            </a:pPr>
            <a:fld id="{4D56C8BD-9F50-43C1-82F8-0CDB2328C9C5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  <p:sp>
        <p:nvSpPr>
          <p:cNvPr id="80" name="TextShape 2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</p:spPr>
        <p:txBody>
          <a:bodyPr anchor="b" bIns="0" lIns="0" rIns="0" tIns="0"/>
          <a:p>
            <a:pPr algn="r">
              <a:lnSpc>
                <a:spcPct val="100000"/>
              </a:lnSpc>
            </a:pPr>
            <a:fld id="{16395574-310A-4148-932D-A86FB5A39229}" type="slidenum">
              <a:rPr lang="pt-BR">
                <a:solidFill>
                  <a:srgbClr val="000000"/>
                </a:solidFill>
                <a:latin typeface="+mn-lt"/>
                <a:ea typeface="+mn-ea"/>
              </a:rPr>
              <a:t>&lt;número&gt;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200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2320" y="40582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1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320" y="40582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Imagem 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854640"/>
            <a:ext cx="10059840" cy="6703920"/>
          </a:xfrm>
          <a:prstGeom prst="rect">
            <a:avLst/>
          </a:prstGeom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40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15840" y="0"/>
            <a:ext cx="10079640" cy="7558560"/>
          </a:xfrm>
          <a:prstGeom prst="rect">
            <a:avLst/>
          </a:prstGeom>
        </p:spPr>
      </p:pic>
      <p:sp>
        <p:nvSpPr>
          <p:cNvPr id="41" name="CustomShape 1"/>
          <p:cNvSpPr/>
          <p:nvPr/>
        </p:nvSpPr>
        <p:spPr>
          <a:xfrm>
            <a:off x="504720" y="4140360"/>
            <a:ext cx="9069840" cy="100692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1000"/>
              </a:lnSpc>
            </a:pPr>
            <a:r>
              <a:rPr b="1" lang="pt-BR" sz="3200">
                <a:solidFill>
                  <a:srgbClr val="002060"/>
                </a:solidFill>
                <a:latin typeface="Tahoma"/>
                <a:ea typeface="Microsoft YaHei"/>
              </a:rPr>
              <a:t>Compensações</a:t>
            </a:r>
            <a:endParaRPr/>
          </a:p>
        </p:txBody>
      </p:sp>
      <p:sp>
        <p:nvSpPr>
          <p:cNvPr id="42" name="CustomShape 2"/>
          <p:cNvSpPr/>
          <p:nvPr/>
        </p:nvSpPr>
        <p:spPr>
          <a:xfrm>
            <a:off x="1663560" y="826920"/>
            <a:ext cx="7049880" cy="1190520"/>
          </a:xfrm>
          <a:prstGeom prst="rect">
            <a:avLst/>
          </a:prstGeom>
        </p:spPr>
        <p:txBody>
          <a:bodyPr bIns="46800" lIns="90000" rIns="90000" tIns="46800"/>
          <a:p>
            <a:pPr algn="ctr">
              <a:lnSpc>
                <a:spcPct val="100000"/>
              </a:lnSpc>
            </a:pPr>
            <a:r>
              <a:rPr b="1" lang="pt-BR" sz="3600">
                <a:solidFill>
                  <a:srgbClr val="002060"/>
                </a:solidFill>
                <a:latin typeface="Tahoma"/>
                <a:ea typeface="Microsoft YaHei"/>
              </a:rPr>
              <a:t>Subsecretaria de Arrecadação e Atendimento - SUARA</a:t>
            </a:r>
            <a:endParaRPr/>
          </a:p>
        </p:txBody>
      </p:sp>
      <p:sp>
        <p:nvSpPr>
          <p:cNvPr id="43" name="CustomShape 3"/>
          <p:cNvSpPr/>
          <p:nvPr/>
        </p:nvSpPr>
        <p:spPr>
          <a:xfrm>
            <a:off x="6099120" y="6300720"/>
            <a:ext cx="3236040" cy="36396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pt-BR">
                <a:solidFill>
                  <a:srgbClr val="002060"/>
                </a:solidFill>
                <a:latin typeface="Arial"/>
                <a:ea typeface="DejaVu Sans"/>
              </a:rPr>
              <a:t>Brasília, 3 de outubro de 2016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39600" y="210600"/>
            <a:ext cx="9801000" cy="515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02060"/>
                </a:solidFill>
                <a:latin typeface="Arial"/>
                <a:ea typeface="DejaVu Sans"/>
              </a:rPr>
              <a:t>Crédito Suspenso Judicialmente</a:t>
            </a:r>
            <a:endParaRPr/>
          </a:p>
        </p:txBody>
      </p:sp>
      <p:sp>
        <p:nvSpPr>
          <p:cNvPr id="65" name="CustomShape 2"/>
          <p:cNvSpPr/>
          <p:nvPr/>
        </p:nvSpPr>
        <p:spPr>
          <a:xfrm>
            <a:off x="336960" y="1008000"/>
            <a:ext cx="9381960" cy="60933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Total do CT </a:t>
            </a:r>
            <a:r>
              <a:rPr i="1" lang="pt-BR" sz="2000">
                <a:solidFill>
                  <a:srgbClr val="002060"/>
                </a:solidFill>
                <a:latin typeface="Arial"/>
                <a:ea typeface="DejaVu Sans"/>
              </a:rPr>
              <a:t>sub judice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 sob controle da RFB : R$ 224 bi representando mais de 880 mil ações judiciais;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Distribuição do CT</a:t>
            </a:r>
            <a:r>
              <a:rPr i="1" lang="pt-BR" sz="2000">
                <a:solidFill>
                  <a:srgbClr val="002060"/>
                </a:solidFill>
                <a:latin typeface="Arial"/>
                <a:ea typeface="DejaVu Sans"/>
              </a:rPr>
              <a:t>sub judice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por tipo de tributo em litigio: </a:t>
            </a:r>
            <a:endParaRPr/>
          </a:p>
        </p:txBody>
      </p:sp>
      <p:pic>
        <p:nvPicPr>
          <p:cNvPr descr="" id="66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1838520" y="2526840"/>
            <a:ext cx="6370560" cy="4344480"/>
          </a:xfrm>
          <a:prstGeom prst="rect">
            <a:avLst/>
          </a:prstGeom>
        </p:spPr>
      </p:pic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39600" y="210600"/>
            <a:ext cx="9801000" cy="515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02060"/>
                </a:solidFill>
                <a:latin typeface="Arial"/>
                <a:ea typeface="DejaVu Sans"/>
              </a:rPr>
              <a:t>Novo Sistema de TI</a:t>
            </a:r>
            <a:endParaRPr/>
          </a:p>
        </p:txBody>
      </p:sp>
      <p:sp>
        <p:nvSpPr>
          <p:cNvPr id="68" name="CustomShape 2"/>
          <p:cNvSpPr/>
          <p:nvPr/>
        </p:nvSpPr>
        <p:spPr>
          <a:xfrm>
            <a:off x="336960" y="1008000"/>
            <a:ext cx="9381960" cy="573804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Foi implantado novo sistema de TI que permite fazer o cruzamento de informação, seleção e classificação de forma geral das teses que tiveram julgamento em sede de recurso repetitivo ou repercussão geral, para direcionar ações da RFB no sentido de: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indicar para a PGFN, Tribunais e Juízes as ações que envolvem a tese julgada;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no caso de julgamento favorável á União, reativar a cobrança do crédito tributário, nos casos em que não houver depósito judicial integral, de forma global e direcionada  em todas as unidades da RFB e não em cada caso concreto, causando efeito cascata de cobrança;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lavrar autos de infração para constituir com multa de oficio os valores de débitos dos contribuintes, que embora tenham ajuizado a ação, não cumpriram com a obrigação de apurar e declarar o tributo discutido judicialmente; 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identificação imediata das ações declaradas pelos contribuintes sem nenhum  provimento suspensivo da cobrança.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Com a implantação do novo sistema, foram identificadas diversas ações que serão objeto da operação nacional.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39600" y="210600"/>
            <a:ext cx="9801000" cy="515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02060"/>
                </a:solidFill>
                <a:latin typeface="Arial"/>
                <a:ea typeface="DejaVu Sans"/>
              </a:rPr>
              <a:t>Ações objeto de Cobrança</a:t>
            </a:r>
            <a:endParaRPr/>
          </a:p>
        </p:txBody>
      </p:sp>
      <p:sp>
        <p:nvSpPr>
          <p:cNvPr id="70" name="CustomShape 2"/>
          <p:cNvSpPr/>
          <p:nvPr/>
        </p:nvSpPr>
        <p:spPr>
          <a:xfrm>
            <a:off x="336960" y="1008000"/>
            <a:ext cx="9381960" cy="594036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t-BR" sz="2400">
                <a:solidFill>
                  <a:srgbClr val="002060"/>
                </a:solidFill>
                <a:latin typeface="Arial"/>
                <a:ea typeface="DejaVu Sans"/>
              </a:rPr>
              <a:t>1 - Tese da incidência de PIS/Cofins sobre juros de capital próprio, com grande repercussão em sujeitos passivos com atividade de Holding: a União aguarda o transito em julgado, para iniciar os  procedimentos de cobrança.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i="1" lang="pt-BR" sz="2400">
                <a:solidFill>
                  <a:srgbClr val="002060"/>
                </a:solidFill>
                <a:latin typeface="Arial"/>
                <a:ea typeface="DejaVu Sans"/>
              </a:rPr>
              <a:t>"A jurisprudência deste STJ já está pacificada no sentido de que não são dedutíveis da base de cálculo das contribuições ao PIS e COFINS o valor destinado aos acionistas a título de juros sobre o capital próprio, na vigência da Lei n. </a:t>
            </a:r>
            <a:r>
              <a:rPr i="1" lang="pt-BR" sz="2400">
                <a:solidFill>
                  <a:srgbClr val="002060"/>
                </a:solidFill>
                <a:latin typeface="Arial"/>
                <a:ea typeface="DejaVu Sans"/>
              </a:rPr>
              <a:t>⁄2002 e da Lei n. </a:t>
            </a:r>
            <a:r>
              <a:rPr i="1" lang="pt-BR" sz="2400">
                <a:solidFill>
                  <a:srgbClr val="002060"/>
                </a:solidFill>
                <a:latin typeface="Arial"/>
                <a:ea typeface="DejaVu Sans"/>
              </a:rPr>
              <a:t>⁄2003, permitindo tal benesse apenas para a vigência da Lei n.</a:t>
            </a:r>
            <a:r>
              <a:rPr i="1" lang="pt-BR" sz="2400">
                <a:solidFill>
                  <a:srgbClr val="002060"/>
                </a:solidFill>
                <a:latin typeface="Arial"/>
                <a:ea typeface="DejaVu Sans"/>
              </a:rPr>
              <a:t>⁄98 "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pt-BR" sz="2400">
                <a:solidFill>
                  <a:srgbClr val="002060"/>
                </a:solidFill>
                <a:latin typeface="Arial"/>
                <a:ea typeface="DejaVu Sans"/>
              </a:rPr>
              <a:t>Publico Alvo</a:t>
            </a:r>
            <a:r>
              <a:rPr lang="pt-BR" sz="2400">
                <a:solidFill>
                  <a:srgbClr val="002060"/>
                </a:solidFill>
                <a:latin typeface="Arial"/>
                <a:ea typeface="DejaVu Sans"/>
              </a:rPr>
              <a:t>: 116 contribuintes que respondem por mais de R$ 2,2 bilhões.</a:t>
            </a: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13" nodeType="tmRoot" restart="never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39600" y="210600"/>
            <a:ext cx="9801000" cy="515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1f497d"/>
                </a:solidFill>
                <a:latin typeface="Arial"/>
                <a:ea typeface="DejaVu Sans"/>
              </a:rPr>
              <a:t>Ações objeto de Cobrança</a:t>
            </a:r>
            <a:endParaRPr/>
          </a:p>
        </p:txBody>
      </p:sp>
      <p:sp>
        <p:nvSpPr>
          <p:cNvPr id="72" name="CustomShape 2"/>
          <p:cNvSpPr/>
          <p:nvPr/>
        </p:nvSpPr>
        <p:spPr>
          <a:xfrm>
            <a:off x="336960" y="1424520"/>
            <a:ext cx="9381960" cy="447804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2 - Tese da inclusão dos valores de  ISS  na base de cálculo de PIS e Cofins: transito em julgado em 07/06/2016, favoravelmente á União, importando na identificação inicial de R$ 350 milhões de CT e mais de 1.150  Mandados de Segurança sujeitos á lançamento de oficio;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i="1" lang="pt-BR" sz="2200">
                <a:solidFill>
                  <a:srgbClr val="002060"/>
                </a:solidFill>
                <a:latin typeface="Arial"/>
                <a:ea typeface="DejaVu Sans"/>
              </a:rPr>
              <a:t>"O Valor do ISS integra o conceito de receita bruta, assim entendida como a totalidade da receitas auferidas como exercício da atividade econômica, de modo que não se pode ser dedutível da base de cálculo do PIS e da COFINS “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pt-BR" sz="2200">
                <a:solidFill>
                  <a:srgbClr val="002060"/>
                </a:solidFill>
                <a:latin typeface="Arial"/>
                <a:ea typeface="DejaVu Sans"/>
              </a:rPr>
              <a:t>Público Alvo</a:t>
            </a: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: 1.150 contribuintes, que respondem por débitos no montante de R$ 350 milhões.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	</a:t>
            </a:r>
            <a:endParaRPr/>
          </a:p>
        </p:txBody>
      </p:sp>
    </p:spTree>
  </p:cSld>
  <p:timing>
    <p:tnLst>
      <p:par>
        <p:cTn dur="indefinite" id="15" nodeType="tmRoot" restart="never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39600" y="210600"/>
            <a:ext cx="9801000" cy="515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1f497d"/>
                </a:solidFill>
                <a:latin typeface="Arial"/>
                <a:ea typeface="DejaVu Sans"/>
              </a:rPr>
              <a:t>Ações objeto de Cobrança</a:t>
            </a:r>
            <a:endParaRPr/>
          </a:p>
        </p:txBody>
      </p:sp>
      <p:sp>
        <p:nvSpPr>
          <p:cNvPr id="74" name="CustomShape 2"/>
          <p:cNvSpPr/>
          <p:nvPr/>
        </p:nvSpPr>
        <p:spPr>
          <a:xfrm>
            <a:off x="336960" y="1008000"/>
            <a:ext cx="9381960" cy="592092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	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3 - Identificação de mais mil ações judiciais que não tem efeito suspensivo e  geram a reativação da cobrança de mais de R$ 80 milhões/mês em tributos declarados </a:t>
            </a:r>
            <a:r>
              <a:rPr i="1" lang="pt-BR" sz="2200">
                <a:solidFill>
                  <a:srgbClr val="002060"/>
                </a:solidFill>
                <a:latin typeface="Arial"/>
                <a:ea typeface="DejaVu Sans"/>
              </a:rPr>
              <a:t>sub judice.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i="1" lang="pt-BR" sz="2200">
                <a:solidFill>
                  <a:srgbClr val="002060"/>
                </a:solidFill>
                <a:latin typeface="Arial"/>
                <a:ea typeface="DejaVu Sans"/>
              </a:rPr>
              <a:t>Público Alvo: Mais de 10 mil contribuintes que respondem por débitos de R$ 1 bilhão anual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2060"/>
                </a:solidFill>
                <a:latin typeface="Arial"/>
                <a:ea typeface="DejaVu Sans"/>
              </a:rPr>
              <a:t>Exemplo: Ação xxxxxxxxxxx201640134WW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>
                <a:solidFill>
                  <a:srgbClr val="002060"/>
                </a:solidFill>
                <a:latin typeface="Arial"/>
                <a:ea typeface="DejaVu Sans"/>
              </a:rPr>
              <a:t>- Em 13/09/2016 a ação tinha 7.777 débitos suspensos vinculados e 74 contribuintes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>
                <a:solidFill>
                  <a:srgbClr val="002060"/>
                </a:solidFill>
                <a:latin typeface="Arial"/>
                <a:ea typeface="DejaVu Sans"/>
              </a:rPr>
              <a:t>- A ação foi incluída na lista negra da Receita e passou a ter 2.314 débitos devedores relativos a 78 contribuintes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>
                <a:solidFill>
                  <a:srgbClr val="002060"/>
                </a:solidFill>
                <a:latin typeface="Arial"/>
                <a:ea typeface="DejaVu Sans"/>
              </a:rPr>
              <a:t>- Comparando antes e depois da lista de débitos dos CNPJs que usaram a referida ação ficou constado que 47 contribuintes retiraram ou alteraram seus vínculos.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>
                <a:solidFill>
                  <a:srgbClr val="002060"/>
                </a:solidFill>
                <a:latin typeface="Arial"/>
                <a:ea typeface="DejaVu Sans"/>
              </a:rPr>
              <a:t>- Somente desta ação, 7 contribuintes reincidem nas condutas fraudulentas.</a:t>
            </a:r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0"/>
            <a:ext cx="10078560" cy="9514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900">
                <a:solidFill>
                  <a:srgbClr val="000066"/>
                </a:solidFill>
                <a:latin typeface="Arial Black"/>
                <a:ea typeface="DejaVu Sans"/>
              </a:rPr>
              <a:t>Comparação mês a mês da compensação de 2016 com o mesmo período de 2015</a:t>
            </a:r>
            <a:endParaRPr/>
          </a:p>
        </p:txBody>
      </p:sp>
      <p:sp>
        <p:nvSpPr>
          <p:cNvPr id="45" name="Line 2"/>
          <p:cNvSpPr/>
          <p:nvPr/>
        </p:nvSpPr>
        <p:spPr>
          <a:xfrm>
            <a:off x="0" y="951840"/>
            <a:ext cx="10080360" cy="0"/>
          </a:xfrm>
          <a:prstGeom prst="line">
            <a:avLst/>
          </a:prstGeom>
          <a:ln w="57240">
            <a:solidFill>
              <a:srgbClr val="002060"/>
            </a:solidFill>
            <a:round/>
          </a:ln>
        </p:spPr>
      </p:sp>
      <p:pic>
        <p:nvPicPr>
          <p:cNvPr descr="" id="46" name="Imagem 5"/>
          <p:cNvPicPr/>
          <p:nvPr/>
        </p:nvPicPr>
        <p:blipFill>
          <a:blip r:embed="rId1"/>
          <a:stretch>
            <a:fillRect/>
          </a:stretch>
        </p:blipFill>
        <p:spPr>
          <a:xfrm>
            <a:off x="1983600" y="1305360"/>
            <a:ext cx="5437440" cy="2711520"/>
          </a:xfrm>
          <a:prstGeom prst="rect">
            <a:avLst/>
          </a:prstGeom>
        </p:spPr>
      </p:pic>
      <p:pic>
        <p:nvPicPr>
          <p:cNvPr descr="" id="47" name="Imagem 6"/>
          <p:cNvPicPr/>
          <p:nvPr/>
        </p:nvPicPr>
        <p:blipFill>
          <a:blip r:embed="rId2"/>
          <a:stretch>
            <a:fillRect/>
          </a:stretch>
        </p:blipFill>
        <p:spPr>
          <a:xfrm>
            <a:off x="521280" y="4174560"/>
            <a:ext cx="4338000" cy="2754720"/>
          </a:xfrm>
          <a:prstGeom prst="rect">
            <a:avLst/>
          </a:prstGeom>
        </p:spPr>
      </p:pic>
      <p:pic>
        <p:nvPicPr>
          <p:cNvPr descr="" id="48" name="Imagem 11"/>
          <p:cNvPicPr/>
          <p:nvPr/>
        </p:nvPicPr>
        <p:blipFill>
          <a:blip r:embed="rId3"/>
          <a:stretch>
            <a:fillRect/>
          </a:stretch>
        </p:blipFill>
        <p:spPr>
          <a:xfrm>
            <a:off x="5151960" y="4174560"/>
            <a:ext cx="4358520" cy="275472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0" y="0"/>
            <a:ext cx="10078560" cy="9514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pt-BR" sz="2900">
                <a:solidFill>
                  <a:srgbClr val="000066"/>
                </a:solidFill>
                <a:latin typeface="Arial Black"/>
                <a:ea typeface="DejaVu Sans"/>
              </a:rPr>
              <a:t>Operação Nacional de Auditoria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900">
                <a:solidFill>
                  <a:srgbClr val="000066"/>
                </a:solidFill>
                <a:latin typeface="Arial Black"/>
                <a:ea typeface="DejaVu Sans"/>
              </a:rPr>
              <a:t>de Compensações</a:t>
            </a:r>
            <a:endParaRPr/>
          </a:p>
        </p:txBody>
      </p:sp>
      <p:sp>
        <p:nvSpPr>
          <p:cNvPr id="50" name="Line 2"/>
          <p:cNvSpPr/>
          <p:nvPr/>
        </p:nvSpPr>
        <p:spPr>
          <a:xfrm>
            <a:off x="0" y="951840"/>
            <a:ext cx="10080360" cy="0"/>
          </a:xfrm>
          <a:prstGeom prst="line">
            <a:avLst/>
          </a:prstGeom>
          <a:ln w="57240">
            <a:solidFill>
              <a:srgbClr val="002060"/>
            </a:solidFill>
            <a:round/>
          </a:ln>
        </p:spPr>
      </p:sp>
      <p:sp>
        <p:nvSpPr>
          <p:cNvPr id="51" name="CustomShape 3"/>
          <p:cNvSpPr/>
          <p:nvPr/>
        </p:nvSpPr>
        <p:spPr>
          <a:xfrm>
            <a:off x="414720" y="1353600"/>
            <a:ext cx="9391680" cy="554472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  <a:buFont charset="2" typeface="Wingdings"/>
              <a:buChar char="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A Receita Federal lança operação nacional que tem por objeto realizar: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Auditoria de compensações fazendárias informadas em Declarações de Compensação e que foram selecionadas em razão de elevado grau de risco.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Arial"/>
              <a:buChar char="•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Auditoria de compensações previdenciárias informadas em GFIP e que foram selecionadas em razão de elevado grau de risco.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charset="2" typeface="Wingdings"/>
              <a:buChar char="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Considerando as duas medidas da operação nacional, foram selecionados 796 contribuintes, com valor total de débitos compensados de 32,8 bilhões.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charset="2" typeface="Wingdings"/>
              <a:buChar char="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A expectativa de recuperação com as duas medidas, com a não homologação das compensações, é de 9,5 bilhões.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charset="2" typeface="Wingdings"/>
              <a:buChar char="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Além da não homologação da compensação e a cobrança dos débitos, será lançada multa de 50% sobre os valores dos débitos indevidamente compensados.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charset="2" typeface="Wingdings"/>
              <a:buChar char=""/>
            </a:pPr>
            <a:r>
              <a:rPr lang="pt-BR" sz="2000">
                <a:solidFill>
                  <a:srgbClr val="002060"/>
                </a:solidFill>
                <a:latin typeface="Arial"/>
                <a:ea typeface="DejaVu Sans"/>
              </a:rPr>
              <a:t>Se for comprovada a fraude na apuração dos créditos, a multa aplicada é de 150% e também será encaminhada ao Ministério Público Federal da competente Representação Fiscal para Fins Penais.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52" name="Imagem 39"/>
          <p:cNvPicPr/>
          <p:nvPr/>
        </p:nvPicPr>
        <p:blipFill>
          <a:blip r:embed="rId1"/>
          <a:stretch>
            <a:fillRect/>
          </a:stretch>
        </p:blipFill>
        <p:spPr>
          <a:xfrm>
            <a:off x="1080" y="0"/>
            <a:ext cx="10079280" cy="7558920"/>
          </a:xfrm>
          <a:prstGeom prst="rect">
            <a:avLst/>
          </a:prstGeom>
        </p:spPr>
      </p:pic>
      <p:sp>
        <p:nvSpPr>
          <p:cNvPr id="53" name="CustomShape 1"/>
          <p:cNvSpPr/>
          <p:nvPr/>
        </p:nvSpPr>
        <p:spPr>
          <a:xfrm>
            <a:off x="985320" y="2993400"/>
            <a:ext cx="7532640" cy="182844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b="1" lang="pt-BR" sz="3200">
                <a:solidFill>
                  <a:srgbClr val="002060"/>
                </a:solidFill>
                <a:latin typeface="Arial"/>
                <a:ea typeface="DejaVu Sans"/>
              </a:rPr>
              <a:t>Fraudes com Títulos da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3200">
                <a:solidFill>
                  <a:srgbClr val="002060"/>
                </a:solidFill>
                <a:latin typeface="Arial"/>
                <a:ea typeface="DejaVu Sans"/>
              </a:rPr>
              <a:t>Dívida Pública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336960" y="1283400"/>
            <a:ext cx="9206280" cy="585396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Alguns escritórios de advocacia, de consultoria tributária e de contadores têm procurado contribuintes para oferecer créditos para liquidação de débitos.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Muitos destes escritórios alegam que os créditos têm amparo em Títulos da Dívida Pública, inclusive com informação falsa de que já contam com o reconhecimento pela STN e pela Receita Federal.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Outros apresentam documentação falsa com despachos de reconhecimento da Receita Federal sobre supostos créditos de decisões judiciais, créditos de IPI e de outros tributos.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Alguns escritórios apenas vendem os créditos. Outros oferecem “assessoria completa”: vendem os créditos, retificam as declarações do contribuinte (DCTF/GFIP/PGDAS-D), retiram a certidão negativa e recebem o pagamento no final da operação, que aparentemente, ao menos na visão do contribuinte, surtiu o efeito de liquidação dos débitos.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2200">
                <a:solidFill>
                  <a:srgbClr val="002060"/>
                </a:solidFill>
                <a:latin typeface="Arial"/>
                <a:ea typeface="DejaVu Sans"/>
              </a:rPr>
              <a:t> </a:t>
            </a:r>
            <a:endParaRPr/>
          </a:p>
        </p:txBody>
      </p:sp>
      <p:sp>
        <p:nvSpPr>
          <p:cNvPr id="55" name="CustomShape 2"/>
          <p:cNvSpPr/>
          <p:nvPr/>
        </p:nvSpPr>
        <p:spPr>
          <a:xfrm>
            <a:off x="39600" y="210600"/>
            <a:ext cx="9801000" cy="515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02060"/>
                </a:solidFill>
                <a:latin typeface="Arial"/>
                <a:ea typeface="DejaVu Sans"/>
              </a:rPr>
              <a:t>Fraude com utilização de créditos inexistentes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39600" y="210600"/>
            <a:ext cx="9801000" cy="515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02060"/>
                </a:solidFill>
                <a:latin typeface="Arial"/>
                <a:ea typeface="DejaVu Sans"/>
              </a:rPr>
              <a:t>Combate às fraudes</a:t>
            </a:r>
            <a:endParaRPr/>
          </a:p>
        </p:txBody>
      </p:sp>
      <p:sp>
        <p:nvSpPr>
          <p:cNvPr id="57" name="CustomShape 2"/>
          <p:cNvSpPr/>
          <p:nvPr/>
        </p:nvSpPr>
        <p:spPr>
          <a:xfrm>
            <a:off x="727560" y="1076760"/>
            <a:ext cx="8838720" cy="582516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A Receita Federal vem atuando preventivamente na orientação aos contribuintes sobre as ofertas de créditos inexistentes. Em 2012, promoveu em conjunto com PGFN, STN e Ministério Público Federal um seminário nacional e lançou a Cartilha “</a:t>
            </a:r>
            <a:r>
              <a:rPr b="1" lang="pt-BR" sz="1990">
                <a:solidFill>
                  <a:srgbClr val="002060"/>
                </a:solidFill>
                <a:latin typeface="Arial"/>
                <a:ea typeface="DejaVu Sans"/>
              </a:rPr>
              <a:t>Prevenção à Fraude Tributária com Títulos Públicos Antigos</a:t>
            </a: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”.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Fez também, reiteradas vezes, publicações de notas no sítio do órgão na internet, alertando sobre os riscos dessas ofertas de facilidades e que a utilização destes créditos se caracteriza como fraude tributária.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Desde a constatação das fraudes, os contribuintes são notificados individualmente pelas Unidades da Receita Federal das suas jurisdições.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Com o crescimento da fraude, a Receita Federal mantou um grupo nacional de especialistas para identificar todos as suas modalidades, selecionar os contribuintes infratores e preparar uma operação nacional de cobrança dos débitos.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Foram selecionados aproximadamente 10 mil contribuintes, que respondem por débitos no montante de R$ 4 bilhões.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39600" y="210600"/>
            <a:ext cx="9801000" cy="515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002060"/>
                </a:solidFill>
                <a:latin typeface="Arial"/>
                <a:ea typeface="DejaVu Sans"/>
              </a:rPr>
              <a:t>Combate às fraudes</a:t>
            </a:r>
            <a:endParaRPr/>
          </a:p>
        </p:txBody>
      </p:sp>
      <p:sp>
        <p:nvSpPr>
          <p:cNvPr id="59" name="CustomShape 2"/>
          <p:cNvSpPr/>
          <p:nvPr/>
        </p:nvSpPr>
        <p:spPr>
          <a:xfrm>
            <a:off x="336960" y="1008000"/>
            <a:ext cx="9381960" cy="6365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O contribuintes receberão uma notificação da Receita Federal dando prazo para regularizarem a situação, sob pena de lançamento de ofício, com multa que  varia de 75% a 225% do débito sonegado.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Além do lançamento de ofício do débito e da multa, serão enviadas Representações Fiscais para Fins Penais ao Ministério Público por crime contra a ordem tributária e lesão aos cofres públicos contra os fraudadores e intermediários responsáveis pela disseminação da fraude.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1990">
                <a:solidFill>
                  <a:srgbClr val="002060"/>
                </a:solidFill>
                <a:latin typeface="Arial"/>
                <a:ea typeface="DejaVu Sans"/>
              </a:rPr>
              <a:t>No combate a estas fraudes, poderão também ser realizadas novas ações de busca e apreensão em conjunto com o Ministério Público Federal e com a Polícia Federal, a exemplo da Operação Miragem II, onde 5 (cinco) mandados de busca e apreensão foram cumpridos nas cidades de Vitória/ES e Goiânia/GO em 19/04/2016 e da Operação Pirita, no qual 23 mandados de busca e apreensão foram cumpridos em Ribeirão Preto e mais nove cidades no interior paulista no dia 28/06/2016.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39600" y="210600"/>
            <a:ext cx="9801000" cy="515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1f497d"/>
                </a:solidFill>
                <a:latin typeface="Arial"/>
                <a:ea typeface="DejaVu Sans"/>
              </a:rPr>
              <a:t>Expansão da fraude</a:t>
            </a:r>
            <a:endParaRPr/>
          </a:p>
        </p:txBody>
      </p:sp>
      <p:pic>
        <p:nvPicPr>
          <p:cNvPr descr="" id="61" name="Imagem 5"/>
          <p:cNvPicPr/>
          <p:nvPr/>
        </p:nvPicPr>
        <p:blipFill>
          <a:blip r:embed="rId1"/>
          <a:stretch>
            <a:fillRect/>
          </a:stretch>
        </p:blipFill>
        <p:spPr>
          <a:xfrm>
            <a:off x="453240" y="733680"/>
            <a:ext cx="8973360" cy="617004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2" name="Imagem 39"/>
          <p:cNvPicPr/>
          <p:nvPr/>
        </p:nvPicPr>
        <p:blipFill>
          <a:blip r:embed="rId1"/>
          <a:stretch>
            <a:fillRect/>
          </a:stretch>
        </p:blipFill>
        <p:spPr>
          <a:xfrm>
            <a:off x="1080" y="0"/>
            <a:ext cx="10078560" cy="7558200"/>
          </a:xfrm>
          <a:prstGeom prst="rect">
            <a:avLst/>
          </a:prstGeom>
        </p:spPr>
      </p:pic>
      <p:sp>
        <p:nvSpPr>
          <p:cNvPr id="63" name="CustomShape 1"/>
          <p:cNvSpPr/>
          <p:nvPr/>
        </p:nvSpPr>
        <p:spPr>
          <a:xfrm>
            <a:off x="985320" y="2993400"/>
            <a:ext cx="7531920" cy="182772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b="1" lang="pt-BR" sz="3200">
                <a:solidFill>
                  <a:srgbClr val="002060"/>
                </a:solidFill>
                <a:latin typeface="Arial"/>
                <a:ea typeface="DejaVu Sans"/>
              </a:rPr>
              <a:t>Crédito Sub Judice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